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6" r:id="rId4"/>
    <p:sldMasterId id="2147483659" r:id="rId5"/>
    <p:sldMasterId id="2147483662" r:id="rId6"/>
    <p:sldMasterId id="2147483665" r:id="rId7"/>
    <p:sldMasterId id="2147483667" r:id="rId8"/>
    <p:sldMasterId id="2147483670" r:id="rId9"/>
    <p:sldMasterId id="2147483672" r:id="rId10"/>
    <p:sldMasterId id="2147483675" r:id="rId11"/>
    <p:sldMasterId id="2147483677" r:id="rId12"/>
    <p:sldMasterId id="2147483680" r:id="rId13"/>
    <p:sldMasterId id="2147483683" r:id="rId14"/>
    <p:sldMasterId id="2147483685" r:id="rId15"/>
    <p:sldMasterId id="2147483687" r:id="rId16"/>
    <p:sldMasterId id="2147483690" r:id="rId17"/>
    <p:sldMasterId id="2147483695" r:id="rId18"/>
    <p:sldMasterId id="2147483697" r:id="rId19"/>
  </p:sldMasterIdLst>
  <p:notesMasterIdLst>
    <p:notesMasterId r:id="rId21"/>
  </p:notesMasterIdLst>
  <p:sldIdLst>
    <p:sldId id="1981" r:id="rId20"/>
    <p:sldId id="2727" r:id="rId22"/>
    <p:sldId id="2726" r:id="rId23"/>
    <p:sldId id="3249" r:id="rId24"/>
    <p:sldId id="3251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四组" id="{FE9378AB-0309-408F-AB3A-DE4028599128}">
          <p14:sldIdLst>
            <p14:sldId id="1981"/>
            <p14:sldId id="2727"/>
            <p14:sldId id="2726"/>
            <p14:sldId id="3249"/>
            <p14:sldId id="325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437"/>
    <a:srgbClr val="A13F0B"/>
    <a:srgbClr val="006C39"/>
    <a:srgbClr val="007E42"/>
    <a:srgbClr val="008646"/>
    <a:srgbClr val="006434"/>
    <a:srgbClr val="8E0309"/>
    <a:srgbClr val="194326"/>
    <a:srgbClr val="FFFFFF"/>
    <a:srgbClr val="E7D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4" Type="http://schemas.openxmlformats.org/officeDocument/2006/relationships/theme" Target="../theme/theme18.xml"/><Relationship Id="rId23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33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2"/>
          <p:cNvSpPr txBox="1"/>
          <p:nvPr/>
        </p:nvSpPr>
        <p:spPr>
          <a:xfrm>
            <a:off x="5392921" y="2742501"/>
            <a:ext cx="6556347" cy="1881062"/>
          </a:xfrm>
          <a:prstGeom prst="rect">
            <a:avLst/>
          </a:prstGeom>
        </p:spPr>
        <p:txBody>
          <a:bodyPr vert="horz" lIns="0" tIns="0" rIns="0" bIns="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endParaRPr lang="en-US" altLang="zh-CN" sz="19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597236" y="3806252"/>
          <a:ext cx="521051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257"/>
                <a:gridCol w="260525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小组成员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杨姚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Web </a:t>
                      </a:r>
                      <a:r>
                        <a:rPr lang="zh-CN" altLang="en-US" dirty="0"/>
                        <a:t>应用开发与部署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马艺华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核心算法的实现与设计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王帅朝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代码测试与</a:t>
                      </a:r>
                      <a:r>
                        <a:rPr lang="zh-CN" altLang="en-US" dirty="0"/>
                        <a:t>修改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张佳慧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测试与</a:t>
                      </a:r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470882" y="1579471"/>
            <a:ext cx="597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5643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文本循环移位与排序工具</a:t>
            </a:r>
            <a:endParaRPr lang="zh-CN" altLang="en-US" sz="3600" b="1" dirty="0">
              <a:solidFill>
                <a:srgbClr val="05643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5972110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56437"/>
                </a:solidFill>
              </a:rPr>
              <a:t>汇报时间</a:t>
            </a:r>
            <a:r>
              <a:rPr lang="zh-CN" altLang="en-US" dirty="0"/>
              <a:t>：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80219" y="2364681"/>
            <a:ext cx="273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——</a:t>
            </a:r>
            <a:r>
              <a:rPr lang="zh-CN" altLang="en-US" sz="2000" dirty="0"/>
              <a:t>软件工程课程汇报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28717" y="235111"/>
            <a:ext cx="8643848" cy="480131"/>
          </a:xfrm>
        </p:spPr>
        <p:txBody>
          <a:bodyPr/>
          <a:lstStyle/>
          <a:p>
            <a:r>
              <a:rPr lang="zh-CN" altLang="en-US" dirty="0"/>
              <a:t>软件过程选择与合理性分析</a:t>
            </a:r>
            <a:endParaRPr lang="zh-CN" altLang="en-US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6178321" y="881223"/>
            <a:ext cx="45719" cy="5334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03005" y="959388"/>
            <a:ext cx="19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迭代式开发模型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28148" y="1420742"/>
            <a:ext cx="0" cy="42253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018118" y="1488721"/>
            <a:ext cx="5976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61976" y="1304056"/>
            <a:ext cx="1141505" cy="369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初始阶段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3099865" y="1805014"/>
            <a:ext cx="2850776" cy="716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理解需求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核心算法的原型设计与初步实现。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参考课程中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KWIC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问题的不同架构解决方案，初步构思项目结构。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5487" t="81307" b="4286"/>
          <a:stretch>
            <a:fillRect/>
          </a:stretch>
        </p:blipFill>
        <p:spPr>
          <a:xfrm>
            <a:off x="3044279" y="2554043"/>
            <a:ext cx="3019585" cy="505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rcRect l="7739" t="6449" b="79865"/>
          <a:stretch>
            <a:fillRect/>
          </a:stretch>
        </p:blipFill>
        <p:spPr>
          <a:xfrm>
            <a:off x="3077791" y="3012598"/>
            <a:ext cx="2970566" cy="41640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 flipH="1">
            <a:off x="2611718" y="1871215"/>
            <a:ext cx="40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03364" y="1686549"/>
            <a:ext cx="200835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迭代</a:t>
            </a:r>
            <a:r>
              <a:rPr lang="en-US" altLang="zh-CN" sz="1200" dirty="0"/>
              <a:t>1</a:t>
            </a:r>
            <a:r>
              <a:rPr lang="zh-CN" altLang="en-US" sz="1200" dirty="0"/>
              <a:t>：围绕命令行功能</a:t>
            </a:r>
            <a:endParaRPr lang="zh-CN" altLang="en-US" sz="1200" dirty="0"/>
          </a:p>
        </p:txBody>
      </p:sp>
      <p:grpSp>
        <p:nvGrpSpPr>
          <p:cNvPr id="47" name="组合 46"/>
          <p:cNvGrpSpPr/>
          <p:nvPr/>
        </p:nvGrpSpPr>
        <p:grpSpPr>
          <a:xfrm>
            <a:off x="287446" y="2097875"/>
            <a:ext cx="2682542" cy="1784963"/>
            <a:chOff x="308640" y="2431661"/>
            <a:chExt cx="2682542" cy="1784963"/>
          </a:xfrm>
        </p:grpSpPr>
        <p:sp>
          <p:nvSpPr>
            <p:cNvPr id="29" name="矩形 28"/>
            <p:cNvSpPr/>
            <p:nvPr/>
          </p:nvSpPr>
          <p:spPr>
            <a:xfrm>
              <a:off x="308640" y="2431661"/>
              <a:ext cx="2682542" cy="1770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27366" y="2462298"/>
              <a:ext cx="266076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开发命令行界面 </a:t>
              </a:r>
              <a:r>
                <a:rPr lang="en-US" altLang="zh-CN" sz="1200" dirty="0">
                  <a:latin typeface="+mn-lt"/>
                </a:rPr>
                <a:t>(qshifter.py)</a:t>
              </a:r>
              <a:r>
                <a:rPr lang="zh-CN" altLang="en-US" sz="1200" dirty="0">
                  <a:latin typeface="+mn-lt"/>
                </a:rPr>
                <a:t>，集成</a:t>
              </a:r>
              <a:r>
                <a:rPr lang="en-US" altLang="zh-CN" sz="1200" dirty="0" err="1">
                  <a:latin typeface="+mn-lt"/>
                </a:rPr>
                <a:t>argparse</a:t>
              </a:r>
              <a:r>
                <a:rPr lang="zh-CN" altLang="en-US" sz="1200" dirty="0">
                  <a:latin typeface="+mn-lt"/>
                </a:rPr>
                <a:t>进行参数处理。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实现核心的移位和排序功能在 </a:t>
              </a:r>
              <a:r>
                <a:rPr lang="en-US" altLang="zh-CN" sz="1200" dirty="0">
                  <a:latin typeface="+mn-lt"/>
                </a:rPr>
                <a:t>CLI </a:t>
              </a:r>
              <a:r>
                <a:rPr lang="zh-CN" altLang="en-US" sz="1200" dirty="0">
                  <a:latin typeface="+mn-lt"/>
                </a:rPr>
                <a:t>中的调用。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引入辅助工具如 </a:t>
              </a:r>
              <a:r>
                <a:rPr lang="en-US" altLang="zh-CN" sz="1200" dirty="0">
                  <a:latin typeface="+mn-lt"/>
                </a:rPr>
                <a:t>color.py </a:t>
              </a:r>
              <a:r>
                <a:rPr lang="zh-CN" altLang="en-US" sz="1200" dirty="0">
                  <a:latin typeface="+mn-lt"/>
                </a:rPr>
                <a:t>提升用户体验。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编写初步的单元测试 </a:t>
              </a:r>
              <a:r>
                <a:rPr lang="en-US" altLang="zh-CN" sz="1200" dirty="0">
                  <a:latin typeface="+mn-lt"/>
                </a:rPr>
                <a:t>(test.py) </a:t>
              </a:r>
              <a:r>
                <a:rPr lang="zh-CN" altLang="en-US" sz="1200" dirty="0">
                  <a:latin typeface="+mn-lt"/>
                </a:rPr>
                <a:t>来验证核心逻辑的正确性。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初步验证和调整架构选择。</a:t>
              </a:r>
              <a:endParaRPr lang="zh-CN" altLang="en-US" sz="1200" dirty="0">
                <a:latin typeface="+mn-lt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3012624" y="3855575"/>
            <a:ext cx="4661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74643" y="3706532"/>
            <a:ext cx="2545690" cy="35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迭代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围绕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Web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应用开发的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37536" y="4152958"/>
            <a:ext cx="2843100" cy="15877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开发 </a:t>
            </a:r>
            <a:r>
              <a:rPr lang="en-US" altLang="zh-CN" sz="1200" dirty="0"/>
              <a:t>Flask Web </a:t>
            </a:r>
            <a:r>
              <a:rPr lang="zh-CN" altLang="en-US" sz="1200" dirty="0"/>
              <a:t>应用 </a:t>
            </a:r>
            <a:r>
              <a:rPr lang="en-US" altLang="zh-CN" sz="1200" dirty="0"/>
              <a:t>(app.py)</a:t>
            </a:r>
            <a:r>
              <a:rPr lang="zh-CN" altLang="en-US" sz="1200" dirty="0"/>
              <a:t>，搭建基本 </a:t>
            </a:r>
            <a:r>
              <a:rPr lang="en-US" altLang="zh-CN" sz="1200" dirty="0"/>
              <a:t>Web </a:t>
            </a:r>
            <a:r>
              <a:rPr lang="zh-CN" altLang="en-US" sz="1200" dirty="0"/>
              <a:t>框架。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设计并实现 </a:t>
            </a:r>
            <a:r>
              <a:rPr lang="en-US" altLang="zh-CN" sz="1200" dirty="0"/>
              <a:t>HTML </a:t>
            </a:r>
            <a:r>
              <a:rPr lang="zh-CN" altLang="en-US" sz="1200" dirty="0"/>
              <a:t>模板 </a:t>
            </a:r>
            <a:r>
              <a:rPr lang="en-US" altLang="zh-CN" sz="1200" dirty="0"/>
              <a:t>(form.html, result.html </a:t>
            </a:r>
            <a:r>
              <a:rPr lang="zh-CN" altLang="en-US" sz="1200" dirty="0"/>
              <a:t>等</a:t>
            </a:r>
            <a:r>
              <a:rPr lang="en-US" altLang="zh-CN" sz="1200" dirty="0"/>
              <a:t>)</a:t>
            </a:r>
            <a:r>
              <a:rPr lang="zh-CN" altLang="en-US" sz="1200" dirty="0"/>
              <a:t>，提供 </a:t>
            </a:r>
            <a:r>
              <a:rPr lang="en-US" altLang="zh-CN" sz="1200" dirty="0"/>
              <a:t>Web </a:t>
            </a:r>
            <a:r>
              <a:rPr lang="zh-CN" altLang="en-US" sz="1200" dirty="0"/>
              <a:t>用户交互界面。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实现通过 </a:t>
            </a:r>
            <a:r>
              <a:rPr lang="en-US" altLang="zh-CN" sz="1200" dirty="0"/>
              <a:t>Web </a:t>
            </a:r>
            <a:r>
              <a:rPr lang="zh-CN" altLang="en-US" sz="1200" dirty="0"/>
              <a:t>表单提交文本和上传文件的功能。</a:t>
            </a:r>
            <a:endParaRPr lang="en-US" altLang="zh-CN" sz="12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2510122" y="4338230"/>
            <a:ext cx="50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03367" y="4152958"/>
            <a:ext cx="2008351" cy="352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迭代 </a:t>
            </a:r>
            <a:r>
              <a:rPr lang="en-US" altLang="zh-CN" sz="1200" dirty="0"/>
              <a:t>3 </a:t>
            </a:r>
            <a:r>
              <a:rPr lang="zh-CN" altLang="en-US" sz="1200" dirty="0"/>
              <a:t>近期完善和修复</a:t>
            </a:r>
            <a:endParaRPr lang="zh-CN" altLang="en-US" sz="12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263865" y="4579085"/>
            <a:ext cx="2764283" cy="1319527"/>
            <a:chOff x="279996" y="4769752"/>
            <a:chExt cx="2764283" cy="1319527"/>
          </a:xfrm>
        </p:grpSpPr>
        <p:sp>
          <p:nvSpPr>
            <p:cNvPr id="43" name="矩形 42"/>
            <p:cNvSpPr/>
            <p:nvPr/>
          </p:nvSpPr>
          <p:spPr>
            <a:xfrm>
              <a:off x="313587" y="4769752"/>
              <a:ext cx="2644869" cy="13195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79996" y="4799018"/>
              <a:ext cx="27642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根据测试和使用反馈，完善命令行高级功能 </a:t>
              </a:r>
              <a:r>
                <a:rPr lang="en-US" altLang="zh-CN" sz="1200" dirty="0">
                  <a:latin typeface="+mn-lt"/>
                </a:rPr>
                <a:t>(</a:t>
              </a:r>
              <a:r>
                <a:rPr lang="zh-CN" altLang="en-US" sz="1200" dirty="0">
                  <a:latin typeface="+mn-lt"/>
                </a:rPr>
                <a:t>如计划中的 </a:t>
              </a:r>
              <a:r>
                <a:rPr lang="en-US" altLang="zh-CN" sz="1200" dirty="0">
                  <a:latin typeface="+mn-lt"/>
                </a:rPr>
                <a:t>-f </a:t>
              </a:r>
              <a:r>
                <a:rPr lang="zh-CN" altLang="en-US" sz="1200" dirty="0">
                  <a:latin typeface="+mn-lt"/>
                </a:rPr>
                <a:t>文件处理</a:t>
              </a:r>
              <a:r>
                <a:rPr lang="en-US" altLang="zh-CN" sz="1200" dirty="0">
                  <a:latin typeface="+mn-lt"/>
                </a:rPr>
                <a:t>, -v </a:t>
              </a:r>
              <a:r>
                <a:rPr lang="zh-CN" altLang="en-US" sz="1200" dirty="0">
                  <a:latin typeface="+mn-lt"/>
                </a:rPr>
                <a:t>详细信息输出</a:t>
              </a:r>
              <a:r>
                <a:rPr lang="en-US" altLang="zh-CN" sz="1200" dirty="0">
                  <a:latin typeface="+mn-lt"/>
                </a:rPr>
                <a:t>)</a:t>
              </a:r>
              <a:r>
                <a:rPr lang="zh-CN" altLang="en-US" sz="1200" dirty="0">
                  <a:latin typeface="+mn-lt"/>
                </a:rPr>
                <a:t>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增强 </a:t>
              </a:r>
              <a:r>
                <a:rPr lang="en-US" altLang="zh-CN" sz="1200" dirty="0">
                  <a:latin typeface="+mn-lt"/>
                </a:rPr>
                <a:t>Web </a:t>
              </a:r>
              <a:r>
                <a:rPr lang="zh-CN" altLang="en-US" sz="1200" dirty="0">
                  <a:latin typeface="+mn-lt"/>
                </a:rPr>
                <a:t>端文件上传的安全措施 </a:t>
              </a:r>
              <a:r>
                <a:rPr lang="en-US" altLang="zh-CN" sz="1200" dirty="0">
                  <a:latin typeface="+mn-lt"/>
                </a:rPr>
                <a:t>(</a:t>
              </a:r>
              <a:r>
                <a:rPr lang="zh-CN" altLang="en-US" sz="1200" dirty="0">
                  <a:latin typeface="+mn-lt"/>
                </a:rPr>
                <a:t>如 </a:t>
              </a:r>
              <a:r>
                <a:rPr lang="en-US" altLang="zh-CN" sz="1200" dirty="0">
                  <a:latin typeface="+mn-lt"/>
                </a:rPr>
                <a:t>app.py </a:t>
              </a:r>
              <a:r>
                <a:rPr lang="zh-CN" altLang="en-US" sz="1200" dirty="0">
                  <a:latin typeface="+mn-lt"/>
                </a:rPr>
                <a:t>中的 </a:t>
              </a:r>
              <a:r>
                <a:rPr lang="en-US" altLang="zh-CN" sz="1200" dirty="0">
                  <a:latin typeface="+mn-lt"/>
                </a:rPr>
                <a:t>TODO)</a:t>
              </a:r>
              <a:r>
                <a:rPr lang="zh-CN" altLang="en-US" sz="1200" dirty="0">
                  <a:latin typeface="+mn-lt"/>
                </a:rPr>
                <a:t>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修复 </a:t>
              </a:r>
              <a:r>
                <a:rPr lang="en-US" altLang="zh-CN" sz="1200" dirty="0">
                  <a:latin typeface="+mn-lt"/>
                </a:rPr>
                <a:t>Bug</a:t>
              </a:r>
              <a:r>
                <a:rPr lang="zh-CN" altLang="en-US" sz="1200" dirty="0">
                  <a:latin typeface="+mn-lt"/>
                </a:rPr>
                <a:t>，优化代码结构和性能</a:t>
              </a:r>
              <a:endParaRPr lang="zh-CN" altLang="en-US" sz="1200" dirty="0">
                <a:latin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799294" y="934724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选择原因与合理性分析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689417" y="1635367"/>
            <a:ext cx="4916608" cy="353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核心功能（循环移位与排序）明确，但迭代可以探索和验证其最佳实现和架构决策（如课程中讨论的 </a:t>
            </a:r>
            <a:r>
              <a:rPr lang="en-US" altLang="zh-CN" sz="1600" b="1" dirty="0"/>
              <a:t>Pipe-and-Filter</a:t>
            </a:r>
            <a:r>
              <a:rPr lang="zh-CN" altLang="en-US" sz="1600" dirty="0"/>
              <a:t>管道</a:t>
            </a:r>
            <a:r>
              <a:rPr lang="en-US" altLang="zh-CN" sz="1600" dirty="0"/>
              <a:t>-</a:t>
            </a:r>
            <a:r>
              <a:rPr lang="zh-CN" altLang="en-US" sz="1600" dirty="0"/>
              <a:t>过滤器）。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每个迭代产出可运行和可测试的软件版本，便于对照课程中的架构原则（如模块化、</a:t>
            </a:r>
            <a:r>
              <a:rPr lang="en-US" altLang="zh-CN" sz="1600" dirty="0"/>
              <a:t>NFRs</a:t>
            </a:r>
            <a:r>
              <a:rPr lang="zh-CN" altLang="en-US" sz="1600" dirty="0"/>
              <a:t>）进行评估和调整。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将架构设计和实现分解。例如，核心</a:t>
            </a:r>
            <a:r>
              <a:rPr lang="en-US" altLang="zh-CN" sz="1600" dirty="0" err="1">
                <a:latin typeface="微软雅黑" panose="020B0503020204020204" pitchFamily="34" charset="-122"/>
              </a:rPr>
              <a:t>QuickShifer</a:t>
            </a:r>
            <a:r>
              <a:rPr lang="zh-CN" altLang="en-US" sz="1600" dirty="0"/>
              <a:t>的设计和测试先行，后续再集成到 </a:t>
            </a:r>
            <a:r>
              <a:rPr lang="en-US" altLang="zh-CN" sz="1600" dirty="0"/>
              <a:t>CLI </a:t>
            </a:r>
            <a:r>
              <a:rPr lang="zh-CN" altLang="en-US" sz="1600" dirty="0"/>
              <a:t>和 </a:t>
            </a:r>
            <a:r>
              <a:rPr lang="en-US" altLang="zh-CN" sz="1600" dirty="0"/>
              <a:t>Web </a:t>
            </a:r>
            <a:r>
              <a:rPr lang="zh-CN" altLang="en-US" sz="1600" dirty="0"/>
              <a:t>界面，降低了早期复杂度。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迭代可以完成对非功能需求（性能、可修改性、安全性等）的细化和增强</a:t>
            </a:r>
            <a:endParaRPr lang="en-US" altLang="zh-CN" sz="160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软件架构选择与合理性分析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88409" y="1137497"/>
            <a:ext cx="5815105" cy="444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latin typeface="+mj-lt"/>
              </a:rPr>
              <a:t>核心处理模块 </a:t>
            </a:r>
            <a:r>
              <a:rPr lang="en-US" altLang="zh-CN" sz="1600" b="1" dirty="0">
                <a:latin typeface="+mj-lt"/>
              </a:rPr>
              <a:t>(</a:t>
            </a:r>
            <a:r>
              <a:rPr lang="en-US" altLang="zh-CN" sz="1600" b="1" dirty="0" err="1">
                <a:latin typeface="+mj-lt"/>
              </a:rPr>
              <a:t>QuickShifter</a:t>
            </a:r>
            <a:r>
              <a:rPr lang="en-US" altLang="zh-CN" sz="1600" b="1" dirty="0">
                <a:latin typeface="+mj-lt"/>
              </a:rPr>
              <a:t>) : </a:t>
            </a:r>
            <a:r>
              <a:rPr lang="zh-CN" altLang="en-US" sz="1600" b="1" dirty="0">
                <a:latin typeface="+mj-lt"/>
              </a:rPr>
              <a:t>管道</a:t>
            </a:r>
            <a:r>
              <a:rPr lang="en-US" altLang="zh-CN" sz="1600" b="1" dirty="0">
                <a:latin typeface="+mj-lt"/>
              </a:rPr>
              <a:t>-</a:t>
            </a:r>
            <a:r>
              <a:rPr lang="zh-CN" altLang="en-US" sz="1600" b="1" dirty="0">
                <a:latin typeface="+mj-lt"/>
              </a:rPr>
              <a:t>过滤器 </a:t>
            </a:r>
            <a:r>
              <a:rPr lang="en-US" altLang="zh-CN" sz="1600" b="1" dirty="0">
                <a:latin typeface="+mj-lt"/>
              </a:rPr>
              <a:t>Pipe-and-Filter</a:t>
            </a:r>
            <a:r>
              <a:rPr lang="zh-CN" altLang="en-US" sz="1600" b="1" dirty="0">
                <a:latin typeface="+mj-lt"/>
              </a:rPr>
              <a:t> </a:t>
            </a:r>
            <a:endParaRPr lang="zh-CN" altLang="en-US" sz="2000" b="1" dirty="0">
              <a:latin typeface="+mj-lt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42528" y="2376441"/>
            <a:ext cx="753035" cy="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295563" y="2154185"/>
            <a:ext cx="1661459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Filter1</a:t>
            </a:r>
            <a:r>
              <a:rPr lang="zh-CN" altLang="en-US" sz="1400" dirty="0"/>
              <a:t>：拆分单词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3692128" y="2147083"/>
            <a:ext cx="1661459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Filter2</a:t>
            </a:r>
            <a:r>
              <a:rPr lang="zh-CN" altLang="en-US" sz="1400" dirty="0"/>
              <a:t>：循环移位</a:t>
            </a:r>
            <a:endParaRPr lang="zh-CN" altLang="en-US" sz="1400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957022" y="2369339"/>
            <a:ext cx="735106" cy="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84104" y="2154185"/>
            <a:ext cx="1816848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Filter3</a:t>
            </a:r>
            <a:r>
              <a:rPr lang="zh-CN" altLang="en-US" sz="1400" dirty="0"/>
              <a:t>：自定义排序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0" idx="3"/>
          </p:cNvCxnSpPr>
          <p:nvPr/>
        </p:nvCxnSpPr>
        <p:spPr>
          <a:xfrm>
            <a:off x="5353587" y="2369339"/>
            <a:ext cx="648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607775" y="2161285"/>
            <a:ext cx="1816848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Filter4</a:t>
            </a:r>
            <a:r>
              <a:rPr lang="zh-CN" altLang="en-US" sz="1400" dirty="0"/>
              <a:t>：准备输出</a:t>
            </a:r>
            <a:endParaRPr lang="zh-CN" altLang="en-US" sz="1400" dirty="0"/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>
            <a:off x="7800952" y="2377564"/>
            <a:ext cx="806823" cy="5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10424624" y="2391767"/>
            <a:ext cx="7231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286412" y="2760884"/>
            <a:ext cx="16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将输入字符串按空格分割成单词列表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92128" y="2684702"/>
            <a:ext cx="166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接收单词列表，通过迭代器逐个生成所有可能的循环移位组合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84104" y="2668552"/>
            <a:ext cx="166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列表中的所有移位字符串，根据规则进行排序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613" y="2668552"/>
            <a:ext cx="16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将输入字符串按空格分割成单词列表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7352" y="1894938"/>
            <a:ext cx="118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输入的字符串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2722444" y="1903369"/>
            <a:ext cx="1420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拆分后字符串列表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4836435" y="1898750"/>
            <a:ext cx="194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所有移位后字符串的列表</a:t>
            </a:r>
            <a:endParaRPr lang="zh-CN" altLang="en-US" sz="1200" dirty="0"/>
          </a:p>
        </p:txBody>
      </p:sp>
      <p:sp>
        <p:nvSpPr>
          <p:cNvPr id="50" name="文本框 49"/>
          <p:cNvSpPr txBox="1"/>
          <p:nvPr/>
        </p:nvSpPr>
        <p:spPr>
          <a:xfrm>
            <a:off x="7439001" y="1773393"/>
            <a:ext cx="19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经过规则排序后的移位字符串列表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0279225" y="1903368"/>
            <a:ext cx="194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循环移位字符串列表</a:t>
            </a:r>
            <a:endParaRPr lang="zh-CN" altLang="en-US" sz="1200" dirty="0"/>
          </a:p>
        </p:txBody>
      </p:sp>
      <p:sp>
        <p:nvSpPr>
          <p:cNvPr id="53" name="矩形: 圆角 52"/>
          <p:cNvSpPr/>
          <p:nvPr/>
        </p:nvSpPr>
        <p:spPr>
          <a:xfrm>
            <a:off x="1018894" y="3622799"/>
            <a:ext cx="1327215" cy="444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latin typeface="+mj-lt"/>
              </a:rPr>
              <a:t>合理性分析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68188" y="4279978"/>
            <a:ext cx="66186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可修改性 </a:t>
            </a:r>
            <a:r>
              <a:rPr lang="en-US" altLang="zh-CN" sz="1600" dirty="0"/>
              <a:t>(Modifiability)</a:t>
            </a:r>
            <a:r>
              <a:rPr lang="zh-CN" altLang="en-US" sz="1600" dirty="0"/>
              <a:t>良好：更改排序算法主要影响“排序过滤器”；更改移位逻辑影响“移位过     滤器”。各过滤器逻辑相对独立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可增强性 </a:t>
            </a:r>
            <a:r>
              <a:rPr lang="en-US" altLang="zh-CN" sz="1600" dirty="0"/>
              <a:t>(</a:t>
            </a:r>
            <a:r>
              <a:rPr lang="en-US" altLang="zh-CN" sz="1600" dirty="0" err="1">
                <a:latin typeface="+mn-ea"/>
                <a:ea typeface="+mn-ea"/>
              </a:rPr>
              <a:t>Enhanceability</a:t>
            </a:r>
            <a:r>
              <a:rPr lang="en-US" altLang="zh-CN" sz="1600" dirty="0"/>
              <a:t>): </a:t>
            </a:r>
            <a:r>
              <a:rPr lang="zh-CN" altLang="en-US" sz="1600" dirty="0"/>
              <a:t>易于在处理流程中插入新的“过滤器”</a:t>
            </a:r>
            <a:endParaRPr lang="zh-CN" altLang="en-US" sz="160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20198" y="288360"/>
            <a:ext cx="8643848" cy="480131"/>
          </a:xfrm>
        </p:spPr>
        <p:txBody>
          <a:bodyPr/>
          <a:lstStyle/>
          <a:p>
            <a:r>
              <a:rPr lang="zh-CN" altLang="en-US" dirty="0"/>
              <a:t>用户交互设计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857" y="1100460"/>
            <a:ext cx="7487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基于分层架构，设计并实现了多种用户交互方式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857" y="2788168"/>
            <a:ext cx="3086289" cy="250373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3857" y="1661684"/>
            <a:ext cx="4580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6434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命令行界面 </a:t>
            </a:r>
            <a:r>
              <a:rPr lang="en-US" altLang="zh-CN" dirty="0"/>
              <a:t>(CLI): </a:t>
            </a:r>
            <a:r>
              <a:rPr lang="zh-CN" altLang="en-US" dirty="0"/>
              <a:t>通过</a:t>
            </a:r>
            <a:r>
              <a:rPr lang="en-US" altLang="zh-CN" dirty="0" err="1"/>
              <a:t>argparse</a:t>
            </a:r>
            <a:r>
              <a:rPr lang="zh-CN" altLang="en-US" dirty="0"/>
              <a:t>提供参数化操作，设有交互式控制台。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6538969" y="1668630"/>
            <a:ext cx="5406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643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Web </a:t>
            </a:r>
            <a:r>
              <a:rPr lang="zh-CN" altLang="en-US" dirty="0"/>
              <a:t>应用界面</a:t>
            </a:r>
            <a:r>
              <a:rPr lang="en-US" altLang="zh-CN" dirty="0"/>
              <a:t>: </a:t>
            </a:r>
            <a:r>
              <a:rPr lang="zh-CN" altLang="en-US" dirty="0"/>
              <a:t>通过 </a:t>
            </a:r>
            <a:r>
              <a:rPr lang="en-US" altLang="zh-CN" dirty="0"/>
              <a:t>Flask </a:t>
            </a:r>
            <a:r>
              <a:rPr lang="zh-CN" altLang="en-US" dirty="0"/>
              <a:t>和 </a:t>
            </a:r>
            <a:r>
              <a:rPr lang="en-US" altLang="zh-CN" dirty="0"/>
              <a:t>HTML </a:t>
            </a:r>
            <a:r>
              <a:rPr lang="zh-CN" altLang="en-US" dirty="0"/>
              <a:t>模板，为用户提供了直观的图形化文本输入和文件上传功能，显著降低了使用门槛。</a:t>
            </a:r>
            <a:endParaRPr lang="en-US" altLang="zh-CN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8987050" y="4040036"/>
            <a:ext cx="3070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20" y="3346450"/>
            <a:ext cx="4213225" cy="1504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775" y="2435225"/>
            <a:ext cx="1883410" cy="37401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74076" y="253904"/>
            <a:ext cx="8643848" cy="480131"/>
          </a:xfrm>
        </p:spPr>
        <p:txBody>
          <a:bodyPr/>
          <a:lstStyle/>
          <a:p>
            <a:r>
              <a:rPr lang="zh-CN" altLang="en-US" dirty="0"/>
              <a:t>问题与展望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023580" y="1028327"/>
            <a:ext cx="3173105" cy="5595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lt"/>
              </a:rPr>
              <a:t>当前存在的问题与待改进 </a:t>
            </a:r>
            <a:endParaRPr lang="zh-CN" altLang="en-US" b="1" dirty="0">
              <a:latin typeface="+mj-lt"/>
            </a:endParaRPr>
          </a:p>
        </p:txBody>
      </p:sp>
      <p:grpSp>
        <p:nvGrpSpPr>
          <p:cNvPr id="33" name="组合 32"/>
          <p:cNvGrpSpPr/>
          <p:nvPr>
            <p:custDataLst>
              <p:tags r:id="rId1"/>
            </p:custDataLst>
          </p:nvPr>
        </p:nvGrpSpPr>
        <p:grpSpPr>
          <a:xfrm>
            <a:off x="1742301" y="1971182"/>
            <a:ext cx="9250898" cy="3844162"/>
            <a:chOff x="1742301" y="1971182"/>
            <a:chExt cx="9250898" cy="3844162"/>
          </a:xfrm>
        </p:grpSpPr>
        <p:grpSp>
          <p:nvGrpSpPr>
            <p:cNvPr id="4" name="组合 3"/>
            <p:cNvGrpSpPr/>
            <p:nvPr/>
          </p:nvGrpSpPr>
          <p:grpSpPr>
            <a:xfrm>
              <a:off x="1742301" y="1995517"/>
              <a:ext cx="2454385" cy="3640181"/>
              <a:chOff x="-7175" y="2028023"/>
              <a:chExt cx="2031304" cy="3640181"/>
            </a:xfrm>
          </p:grpSpPr>
          <p:sp>
            <p:nvSpPr>
              <p:cNvPr id="28" name="1"/>
              <p:cNvSpPr/>
              <p:nvPr>
                <p:custDataLst>
                  <p:tags r:id="rId2"/>
                </p:custDataLst>
              </p:nvPr>
            </p:nvSpPr>
            <p:spPr>
              <a:xfrm>
                <a:off x="8712" y="2776182"/>
                <a:ext cx="1999530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Title-1"/>
              <p:cNvSpPr/>
              <p:nvPr>
                <p:custDataLst>
                  <p:tags r:id="rId3"/>
                </p:custDataLst>
              </p:nvPr>
            </p:nvSpPr>
            <p:spPr>
              <a:xfrm>
                <a:off x="-7175" y="2028023"/>
                <a:ext cx="2031304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P&amp;F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的空间效率</a:t>
                </a:r>
                <a:endParaRPr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Body-1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24598" y="3519940"/>
                <a:ext cx="1999530" cy="202555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当前 </a:t>
                </a:r>
                <a:r>
                  <a:rPr lang="en-US" altLang="zh-CN" sz="1400" dirty="0" err="1">
                    <a:latin typeface="+mn-ea"/>
                  </a:rPr>
                  <a:t>QuickShifter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zh-CN" altLang="en-US" sz="1400" dirty="0">
                    <a:latin typeface="+mn-ea"/>
                  </a:rPr>
                  <a:t>将所有移位结果 </a:t>
                </a:r>
                <a:r>
                  <a:rPr lang="en-US" altLang="zh-CN" sz="1400" dirty="0">
                    <a:latin typeface="+mn-ea"/>
                  </a:rPr>
                  <a:t>(</a:t>
                </a:r>
                <a:r>
                  <a:rPr lang="en-US" altLang="zh-CN" sz="1400" dirty="0" err="1">
                    <a:latin typeface="+mn-ea"/>
                  </a:rPr>
                  <a:t>self.shifts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存储在内存中，对于极大文本输入，可能导致显著的内存占用，影响处理大规模数据的能力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31" name="1"/>
              <p:cNvSpPr/>
              <p:nvPr>
                <p:custDataLst>
                  <p:tags r:id="rId5"/>
                </p:custDataLst>
              </p:nvPr>
            </p:nvSpPr>
            <p:spPr>
              <a:xfrm>
                <a:off x="830758" y="3070474"/>
                <a:ext cx="387212" cy="387210"/>
              </a:xfrm>
              <a:prstGeom prst="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934773" y="3217934"/>
                <a:ext cx="179180" cy="134384"/>
              </a:xfrm>
              <a:custGeom>
                <a:avLst/>
                <a:gdLst>
                  <a:gd name="connsiteX0" fmla="*/ 534008 w 533400"/>
                  <a:gd name="connsiteY0" fmla="*/ 621 h 400050"/>
                  <a:gd name="connsiteX1" fmla="*/ 534008 w 533400"/>
                  <a:gd name="connsiteY1" fmla="*/ 400671 h 400050"/>
                  <a:gd name="connsiteX2" fmla="*/ 608 w 533400"/>
                  <a:gd name="connsiteY2" fmla="*/ 400671 h 400050"/>
                  <a:gd name="connsiteX3" fmla="*/ 608 w 533400"/>
                  <a:gd name="connsiteY3" fmla="*/ 621 h 400050"/>
                  <a:gd name="connsiteX4" fmla="*/ 534008 w 533400"/>
                  <a:gd name="connsiteY4" fmla="*/ 621 h 400050"/>
                  <a:gd name="connsiteX5" fmla="*/ 375607 w 533400"/>
                  <a:gd name="connsiteY5" fmla="*/ 172071 h 400050"/>
                  <a:gd name="connsiteX6" fmla="*/ 247401 w 533400"/>
                  <a:gd name="connsiteY6" fmla="*/ 341616 h 400050"/>
                  <a:gd name="connsiteX7" fmla="*/ 139768 w 533400"/>
                  <a:gd name="connsiteY7" fmla="*/ 235317 h 400050"/>
                  <a:gd name="connsiteX8" fmla="*/ 19658 w 533400"/>
                  <a:gd name="connsiteY8" fmla="*/ 381621 h 400050"/>
                  <a:gd name="connsiteX9" fmla="*/ 514958 w 533400"/>
                  <a:gd name="connsiteY9" fmla="*/ 381621 h 400050"/>
                  <a:gd name="connsiteX10" fmla="*/ 375607 w 533400"/>
                  <a:gd name="connsiteY10" fmla="*/ 172071 h 400050"/>
                  <a:gd name="connsiteX11" fmla="*/ 95858 w 533400"/>
                  <a:gd name="connsiteY11" fmla="*/ 57771 h 400050"/>
                  <a:gd name="connsiteX12" fmla="*/ 57758 w 533400"/>
                  <a:gd name="connsiteY12" fmla="*/ 95871 h 400050"/>
                  <a:gd name="connsiteX13" fmla="*/ 95858 w 533400"/>
                  <a:gd name="connsiteY13" fmla="*/ 133971 h 400050"/>
                  <a:gd name="connsiteX14" fmla="*/ 133958 w 533400"/>
                  <a:gd name="connsiteY14" fmla="*/ 95871 h 400050"/>
                  <a:gd name="connsiteX15" fmla="*/ 95858 w 533400"/>
                  <a:gd name="connsiteY15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3400" h="400050">
                    <a:moveTo>
                      <a:pt x="534008" y="621"/>
                    </a:moveTo>
                    <a:lnTo>
                      <a:pt x="534008" y="400671"/>
                    </a:lnTo>
                    <a:lnTo>
                      <a:pt x="608" y="400671"/>
                    </a:lnTo>
                    <a:lnTo>
                      <a:pt x="608" y="621"/>
                    </a:lnTo>
                    <a:lnTo>
                      <a:pt x="534008" y="621"/>
                    </a:lnTo>
                    <a:close/>
                    <a:moveTo>
                      <a:pt x="375607" y="172071"/>
                    </a:moveTo>
                    <a:lnTo>
                      <a:pt x="247401" y="341616"/>
                    </a:lnTo>
                    <a:lnTo>
                      <a:pt x="139768" y="235317"/>
                    </a:lnTo>
                    <a:lnTo>
                      <a:pt x="19658" y="381621"/>
                    </a:lnTo>
                    <a:lnTo>
                      <a:pt x="514958" y="381621"/>
                    </a:lnTo>
                    <a:lnTo>
                      <a:pt x="375607" y="172071"/>
                    </a:ln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24067" y="1972163"/>
              <a:ext cx="2291383" cy="3843181"/>
              <a:chOff x="2702104" y="1861787"/>
              <a:chExt cx="1775004" cy="3843181"/>
            </a:xfrm>
          </p:grpSpPr>
          <p:sp>
            <p:nvSpPr>
              <p:cNvPr id="23" name="2"/>
              <p:cNvSpPr/>
              <p:nvPr>
                <p:custDataLst>
                  <p:tags r:id="rId7"/>
                </p:custDataLst>
              </p:nvPr>
            </p:nvSpPr>
            <p:spPr>
              <a:xfrm>
                <a:off x="2702105" y="2633300"/>
                <a:ext cx="1759118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4" name="Title-2"/>
              <p:cNvSpPr/>
              <p:nvPr>
                <p:custDataLst>
                  <p:tags r:id="rId8"/>
                </p:custDataLst>
              </p:nvPr>
            </p:nvSpPr>
            <p:spPr>
              <a:xfrm>
                <a:off x="2702104" y="1861787"/>
                <a:ext cx="1759119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文件上传安全</a:t>
                </a:r>
                <a:endParaRPr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Body-2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2717991" y="3377058"/>
                <a:ext cx="1759117" cy="232791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文件上传防护缺失，可能面临文件类型、大小未校验，甚至恶意代码上传的风险</a:t>
                </a:r>
                <a:endParaRPr lang="en-US" altLang="zh-CN" sz="1400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后续要在</a:t>
                </a:r>
                <a:r>
                  <a:rPr lang="en-US" altLang="zh-CN" sz="1400" dirty="0">
                    <a:latin typeface="+mn-ea"/>
                  </a:rPr>
                  <a:t>app.py</a:t>
                </a:r>
                <a:r>
                  <a:rPr lang="zh-CN" altLang="en-US" sz="1400" dirty="0">
                    <a:latin typeface="+mn-ea"/>
                  </a:rPr>
                  <a:t>中添加文件上传防护</a:t>
                </a:r>
                <a:endParaRPr lang="zh-CN" altLang="en-US" sz="1400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另外还要加一个将结果下载为文本文件的</a:t>
                </a:r>
                <a:r>
                  <a:rPr lang="zh-CN" altLang="en-US" sz="1400" dirty="0">
                    <a:latin typeface="+mn-ea"/>
                  </a:rPr>
                  <a:t>功能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26" name="2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70019" y="2976986"/>
                <a:ext cx="387212" cy="387210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474035" y="3121197"/>
                <a:ext cx="179180" cy="147183"/>
              </a:xfrm>
              <a:custGeom>
                <a:avLst/>
                <a:gdLst>
                  <a:gd name="connsiteX0" fmla="*/ 96626 w 533400"/>
                  <a:gd name="connsiteY0" fmla="*/ 133971 h 438150"/>
                  <a:gd name="connsiteX1" fmla="*/ 125201 w 533400"/>
                  <a:gd name="connsiteY1" fmla="*/ 286371 h 438150"/>
                  <a:gd name="connsiteX2" fmla="*/ 410951 w 533400"/>
                  <a:gd name="connsiteY2" fmla="*/ 286371 h 438150"/>
                  <a:gd name="connsiteX3" fmla="*/ 439526 w 533400"/>
                  <a:gd name="connsiteY3" fmla="*/ 133971 h 438150"/>
                  <a:gd name="connsiteX4" fmla="*/ 534776 w 533400"/>
                  <a:gd name="connsiteY4" fmla="*/ 133971 h 438150"/>
                  <a:gd name="connsiteX5" fmla="*/ 515726 w 533400"/>
                  <a:gd name="connsiteY5" fmla="*/ 381621 h 438150"/>
                  <a:gd name="connsiteX6" fmla="*/ 458576 w 533400"/>
                  <a:gd name="connsiteY6" fmla="*/ 381621 h 438150"/>
                  <a:gd name="connsiteX7" fmla="*/ 458576 w 533400"/>
                  <a:gd name="connsiteY7" fmla="*/ 438771 h 438150"/>
                  <a:gd name="connsiteX8" fmla="*/ 439526 w 533400"/>
                  <a:gd name="connsiteY8" fmla="*/ 438771 h 438150"/>
                  <a:gd name="connsiteX9" fmla="*/ 439526 w 533400"/>
                  <a:gd name="connsiteY9" fmla="*/ 381621 h 438150"/>
                  <a:gd name="connsiteX10" fmla="*/ 96626 w 533400"/>
                  <a:gd name="connsiteY10" fmla="*/ 381621 h 438150"/>
                  <a:gd name="connsiteX11" fmla="*/ 96626 w 533400"/>
                  <a:gd name="connsiteY11" fmla="*/ 438771 h 438150"/>
                  <a:gd name="connsiteX12" fmla="*/ 77576 w 533400"/>
                  <a:gd name="connsiteY12" fmla="*/ 438771 h 438150"/>
                  <a:gd name="connsiteX13" fmla="*/ 77576 w 533400"/>
                  <a:gd name="connsiteY13" fmla="*/ 381621 h 438150"/>
                  <a:gd name="connsiteX14" fmla="*/ 20426 w 533400"/>
                  <a:gd name="connsiteY14" fmla="*/ 381621 h 438150"/>
                  <a:gd name="connsiteX15" fmla="*/ 1376 w 533400"/>
                  <a:gd name="connsiteY15" fmla="*/ 133971 h 438150"/>
                  <a:gd name="connsiteX16" fmla="*/ 96626 w 533400"/>
                  <a:gd name="connsiteY16" fmla="*/ 133971 h 438150"/>
                  <a:gd name="connsiteX17" fmla="*/ 487151 w 533400"/>
                  <a:gd name="connsiteY17" fmla="*/ 621 h 438150"/>
                  <a:gd name="connsiteX18" fmla="*/ 487151 w 533400"/>
                  <a:gd name="connsiteY18" fmla="*/ 114921 h 438150"/>
                  <a:gd name="connsiteX19" fmla="*/ 425239 w 533400"/>
                  <a:gd name="connsiteY19" fmla="*/ 114921 h 438150"/>
                  <a:gd name="connsiteX20" fmla="*/ 396664 w 533400"/>
                  <a:gd name="connsiteY20" fmla="*/ 267321 h 438150"/>
                  <a:gd name="connsiteX21" fmla="*/ 139489 w 533400"/>
                  <a:gd name="connsiteY21" fmla="*/ 267321 h 438150"/>
                  <a:gd name="connsiteX22" fmla="*/ 110914 w 533400"/>
                  <a:gd name="connsiteY22" fmla="*/ 114921 h 438150"/>
                  <a:gd name="connsiteX23" fmla="*/ 58526 w 533400"/>
                  <a:gd name="connsiteY23" fmla="*/ 114921 h 438150"/>
                  <a:gd name="connsiteX24" fmla="*/ 58526 w 533400"/>
                  <a:gd name="connsiteY24" fmla="*/ 621 h 438150"/>
                  <a:gd name="connsiteX25" fmla="*/ 487151 w 533400"/>
                  <a:gd name="connsiteY2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3400" h="438150">
                    <a:moveTo>
                      <a:pt x="96626" y="133971"/>
                    </a:moveTo>
                    <a:lnTo>
                      <a:pt x="125201" y="286371"/>
                    </a:lnTo>
                    <a:lnTo>
                      <a:pt x="410951" y="286371"/>
                    </a:lnTo>
                    <a:lnTo>
                      <a:pt x="439526" y="133971"/>
                    </a:lnTo>
                    <a:lnTo>
                      <a:pt x="534776" y="133971"/>
                    </a:lnTo>
                    <a:lnTo>
                      <a:pt x="515726" y="381621"/>
                    </a:lnTo>
                    <a:lnTo>
                      <a:pt x="458576" y="381621"/>
                    </a:lnTo>
                    <a:lnTo>
                      <a:pt x="458576" y="438771"/>
                    </a:lnTo>
                    <a:lnTo>
                      <a:pt x="439526" y="438771"/>
                    </a:lnTo>
                    <a:lnTo>
                      <a:pt x="439526" y="381621"/>
                    </a:lnTo>
                    <a:lnTo>
                      <a:pt x="96626" y="381621"/>
                    </a:lnTo>
                    <a:lnTo>
                      <a:pt x="96626" y="438771"/>
                    </a:lnTo>
                    <a:lnTo>
                      <a:pt x="77576" y="438771"/>
                    </a:lnTo>
                    <a:lnTo>
                      <a:pt x="77576" y="381621"/>
                    </a:lnTo>
                    <a:lnTo>
                      <a:pt x="20426" y="381621"/>
                    </a:lnTo>
                    <a:lnTo>
                      <a:pt x="1376" y="133971"/>
                    </a:lnTo>
                    <a:lnTo>
                      <a:pt x="96626" y="133971"/>
                    </a:lnTo>
                    <a:close/>
                    <a:moveTo>
                      <a:pt x="487151" y="621"/>
                    </a:moveTo>
                    <a:lnTo>
                      <a:pt x="487151" y="114921"/>
                    </a:lnTo>
                    <a:lnTo>
                      <a:pt x="425239" y="114921"/>
                    </a:lnTo>
                    <a:lnTo>
                      <a:pt x="396664" y="267321"/>
                    </a:lnTo>
                    <a:lnTo>
                      <a:pt x="139489" y="267321"/>
                    </a:lnTo>
                    <a:lnTo>
                      <a:pt x="110914" y="114921"/>
                    </a:lnTo>
                    <a:lnTo>
                      <a:pt x="58526" y="114921"/>
                    </a:lnTo>
                    <a:lnTo>
                      <a:pt x="58526" y="621"/>
                    </a:lnTo>
                    <a:lnTo>
                      <a:pt x="48715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722325" y="1971182"/>
              <a:ext cx="2270874" cy="3663535"/>
              <a:chOff x="4415308" y="1754065"/>
              <a:chExt cx="1816047" cy="3663535"/>
            </a:xfrm>
          </p:grpSpPr>
          <p:sp>
            <p:nvSpPr>
              <p:cNvPr id="18" name="3"/>
              <p:cNvSpPr/>
              <p:nvPr>
                <p:custDataLst>
                  <p:tags r:id="rId12"/>
                </p:custDataLst>
              </p:nvPr>
            </p:nvSpPr>
            <p:spPr>
              <a:xfrm>
                <a:off x="4415308" y="2525578"/>
                <a:ext cx="1800160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Title-3"/>
              <p:cNvSpPr/>
              <p:nvPr>
                <p:custDataLst>
                  <p:tags r:id="rId13"/>
                </p:custDataLst>
              </p:nvPr>
            </p:nvSpPr>
            <p:spPr>
              <a:xfrm>
                <a:off x="4447081" y="1754065"/>
                <a:ext cx="1784274" cy="584775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sz="1600" b="1" dirty="0">
                    <a:solidFill>
                      <a:schemeClr val="bg1"/>
                    </a:solidFill>
                    <a:latin typeface="+mn-ea"/>
                  </a:rPr>
                  <a:t>命令行工具的功能完整性</a:t>
                </a:r>
                <a:endParaRPr lang="zh-CN" altLang="en-US" sz="16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" name="Body-3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4447081" y="3309132"/>
                <a:ext cx="1759117" cy="1465401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latin typeface="+mn-ea"/>
                  </a:rPr>
                  <a:t>qshifter.py </a:t>
                </a:r>
                <a:r>
                  <a:rPr lang="zh-CN" altLang="en-US" sz="1400" dirty="0">
                    <a:latin typeface="+mn-ea"/>
                  </a:rPr>
                  <a:t>中 </a:t>
                </a:r>
                <a:r>
                  <a:rPr lang="en-US" altLang="zh-CN" sz="1400" dirty="0">
                    <a:latin typeface="+mn-ea"/>
                  </a:rPr>
                  <a:t>TODO </a:t>
                </a:r>
                <a:r>
                  <a:rPr lang="zh-CN" altLang="en-US" sz="1400" dirty="0">
                    <a:latin typeface="+mn-ea"/>
                  </a:rPr>
                  <a:t>标记的 </a:t>
                </a:r>
                <a:r>
                  <a:rPr lang="en-US" altLang="zh-CN" sz="1400" dirty="0">
                    <a:latin typeface="+mn-ea"/>
                  </a:rPr>
                  <a:t>-f (</a:t>
                </a:r>
                <a:r>
                  <a:rPr lang="zh-CN" altLang="en-US" sz="1400" dirty="0">
                    <a:latin typeface="+mn-ea"/>
                  </a:rPr>
                  <a:t>文件批量处理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和 </a:t>
                </a:r>
                <a:r>
                  <a:rPr lang="en-US" altLang="zh-CN" sz="1400" dirty="0">
                    <a:latin typeface="+mn-ea"/>
                  </a:rPr>
                  <a:t>-v (</a:t>
                </a:r>
                <a:r>
                  <a:rPr lang="zh-CN" altLang="en-US" sz="1400" dirty="0">
                    <a:latin typeface="+mn-ea"/>
                  </a:rPr>
                  <a:t>详细统计输出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功能尚未实现，限制了其作为独立工具的完整性和实用性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21" name="3"/>
              <p:cNvSpPr/>
              <p:nvPr>
                <p:custDataLst>
                  <p:tags r:id="rId15"/>
                </p:custDataLst>
              </p:nvPr>
            </p:nvSpPr>
            <p:spPr>
              <a:xfrm>
                <a:off x="5167441" y="2845132"/>
                <a:ext cx="387212" cy="387210"/>
              </a:xfrm>
              <a:prstGeom prst="rect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" name="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271457" y="2971194"/>
                <a:ext cx="179180" cy="163181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86396 h 485775"/>
                  <a:gd name="connsiteX10" fmla="*/ 1504 w 533400"/>
                  <a:gd name="connsiteY10" fmla="*/ 486396 h 485775"/>
                  <a:gd name="connsiteX11" fmla="*/ 1504 w 533400"/>
                  <a:gd name="connsiteY11" fmla="*/ 229221 h 485775"/>
                  <a:gd name="connsiteX12" fmla="*/ 125329 w 533400"/>
                  <a:gd name="connsiteY12" fmla="*/ 229221 h 485775"/>
                  <a:gd name="connsiteX13" fmla="*/ 411079 w 533400"/>
                  <a:gd name="connsiteY13" fmla="*/ 621 h 485775"/>
                  <a:gd name="connsiteX14" fmla="*/ 411079 w 533400"/>
                  <a:gd name="connsiteY14" fmla="*/ 114921 h 485775"/>
                  <a:gd name="connsiteX15" fmla="*/ 534904 w 533400"/>
                  <a:gd name="connsiteY15" fmla="*/ 114921 h 485775"/>
                  <a:gd name="connsiteX16" fmla="*/ 534904 w 533400"/>
                  <a:gd name="connsiteY16" fmla="*/ 210171 h 485775"/>
                  <a:gd name="connsiteX17" fmla="*/ 1504 w 533400"/>
                  <a:gd name="connsiteY17" fmla="*/ 210171 h 485775"/>
                  <a:gd name="connsiteX18" fmla="*/ 1504 w 533400"/>
                  <a:gd name="connsiteY18" fmla="*/ 114921 h 485775"/>
                  <a:gd name="connsiteX19" fmla="*/ 125329 w 533400"/>
                  <a:gd name="connsiteY19" fmla="*/ 114921 h 485775"/>
                  <a:gd name="connsiteX20" fmla="*/ 125329 w 533400"/>
                  <a:gd name="connsiteY20" fmla="*/ 621 h 485775"/>
                  <a:gd name="connsiteX21" fmla="*/ 411079 w 533400"/>
                  <a:gd name="connsiteY21" fmla="*/ 621 h 485775"/>
                  <a:gd name="connsiteX22" fmla="*/ 392029 w 533400"/>
                  <a:gd name="connsiteY22" fmla="*/ 19671 h 485775"/>
                  <a:gd name="connsiteX23" fmla="*/ 144379 w 533400"/>
                  <a:gd name="connsiteY23" fmla="*/ 19671 h 485775"/>
                  <a:gd name="connsiteX24" fmla="*/ 144379 w 533400"/>
                  <a:gd name="connsiteY24" fmla="*/ 114921 h 485775"/>
                  <a:gd name="connsiteX25" fmla="*/ 392029 w 533400"/>
                  <a:gd name="connsiteY25" fmla="*/ 114921 h 485775"/>
                  <a:gd name="connsiteX26" fmla="*/ 392029 w 533400"/>
                  <a:gd name="connsiteY26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86396"/>
                    </a:lnTo>
                    <a:lnTo>
                      <a:pt x="1504" y="486396"/>
                    </a:ln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411079" y="621"/>
                    </a:moveTo>
                    <a:lnTo>
                      <a:pt x="411079" y="114921"/>
                    </a:lnTo>
                    <a:lnTo>
                      <a:pt x="534904" y="114921"/>
                    </a:ln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14921"/>
                    </a:lnTo>
                    <a:lnTo>
                      <a:pt x="125329" y="114921"/>
                    </a:lnTo>
                    <a:lnTo>
                      <a:pt x="125329" y="621"/>
                    </a:lnTo>
                    <a:lnTo>
                      <a:pt x="411079" y="621"/>
                    </a:lnTo>
                    <a:close/>
                    <a:moveTo>
                      <a:pt x="392029" y="19671"/>
                    </a:moveTo>
                    <a:lnTo>
                      <a:pt x="144379" y="1967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196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14"/>
  <p:tag name="OP_SCP_COMPONENT_INFO" val="{&quot;title&quot;:&quot;渐变阴影4项列表PPT组件&quot;,&quot;description&quot;:&quot;渐变阴影4项列表PPT组件&quot;,&quot;keywords&quot;:[&quot;渐变&quot;,&quot;阴影&quot;,&quot;4项&quot;,&quot;列表&quot;,&quot;PPT组件&quot;],&quot;labels&quot;:[]}"/>
  <p:tag name="OP_SCP_GROUP_ID" val="e6a0d15a-4667-9758-12fc-4fce2551075f"/>
  <p:tag name="OP_SCP_ITEM_COUNT" val="4"/>
</p:tagLst>
</file>

<file path=ppt/tags/tag11.xml><?xml version="1.0" encoding="utf-8"?>
<p:tagLst xmlns:p="http://schemas.openxmlformats.org/presentationml/2006/main">
  <p:tag name="OP_SCP_ITEM_INDEX" val="1"/>
</p:tagLst>
</file>

<file path=ppt/tags/tag12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13.xml><?xml version="1.0" encoding="utf-8"?>
<p:tagLst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14.xml><?xml version="1.0" encoding="utf-8"?>
<p:tagLst xmlns:p="http://schemas.openxmlformats.org/presentationml/2006/main">
  <p:tag name="OP_SCP_ITEM_INDEX" val="1"/>
</p:tagLst>
</file>

<file path=ppt/tags/tag15.xml><?xml version="1.0" encoding="utf-8"?>
<p:tagLst xmlns:p="http://schemas.openxmlformats.org/presentationml/2006/main">
  <p:tag name="OP_SCP_ITEM_INDEX" val="1"/>
</p:tagLst>
</file>

<file path=ppt/tags/tag16.xml><?xml version="1.0" encoding="utf-8"?>
<p:tagLst xmlns:p="http://schemas.openxmlformats.org/presentationml/2006/main">
  <p:tag name="OP_SCP_ITEM_INDEX" val="2"/>
</p:tagLst>
</file>

<file path=ppt/tags/tag17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18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19.xml><?xml version="1.0" encoding="utf-8"?>
<p:tagLst xmlns:p="http://schemas.openxmlformats.org/presentationml/2006/main">
  <p:tag name="OP_SCP_ITEM_INDEX" val="2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OP_SCP_ITEM_INDEX" val="2"/>
</p:tagLst>
</file>

<file path=ppt/tags/tag21.xml><?xml version="1.0" encoding="utf-8"?>
<p:tagLst xmlns:p="http://schemas.openxmlformats.org/presentationml/2006/main">
  <p:tag name="OP_SCP_ITEM_INDEX" val="3"/>
</p:tagLst>
</file>

<file path=ppt/tags/tag22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23.xml><?xml version="1.0" encoding="utf-8"?>
<p:tagLst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24.xml><?xml version="1.0" encoding="utf-8"?>
<p:tagLst xmlns:p="http://schemas.openxmlformats.org/presentationml/2006/main">
  <p:tag name="OP_SCP_ITEM_INDEX" val="3"/>
</p:tagLst>
</file>

<file path=ppt/tags/tag25.xml><?xml version="1.0" encoding="utf-8"?>
<p:tagLst xmlns:p="http://schemas.openxmlformats.org/presentationml/2006/main">
  <p:tag name="OP_SCP_ITEM_INDEX" val="3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WPS 演示</Application>
  <PresentationFormat>宽屏</PresentationFormat>
  <Paragraphs>137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</vt:i4>
      </vt:variant>
    </vt:vector>
  </HeadingPairs>
  <TitlesOfParts>
    <vt:vector size="33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黑体</vt:lpstr>
      <vt:lpstr>Arial Unicode MS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软件过程选择与合理性分析</vt:lpstr>
      <vt:lpstr>软件架构选择与合理性分析</vt:lpstr>
      <vt:lpstr>用户交互设计</vt:lpstr>
      <vt:lpstr>问题与展望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snowstorm-maxy</cp:lastModifiedBy>
  <cp:revision>617</cp:revision>
  <dcterms:created xsi:type="dcterms:W3CDTF">2016-11-28T11:30:00Z</dcterms:created>
  <dcterms:modified xsi:type="dcterms:W3CDTF">2025-05-21T02:56:09Z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1A7C27F61EDD43B89517E14A6E7B4F0D</vt:lpwstr>
  </property>
  <property fmtid="{D5CDD505-2E9C-101B-9397-08002B2CF9AE}" pid="12" name="KSOProductBuildVer">
    <vt:lpwstr>2052-11.8.2.11978</vt:lpwstr>
  </property>
</Properties>
</file>